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73" r:id="rId6"/>
  </p:sldMasterIdLst>
  <p:notesMasterIdLst>
    <p:notesMasterId r:id="rId34"/>
  </p:notesMasterIdLst>
  <p:handoutMasterIdLst>
    <p:handoutMasterId r:id="rId35"/>
  </p:handoutMasterIdLst>
  <p:sldIdLst>
    <p:sldId id="307" r:id="rId7"/>
    <p:sldId id="308" r:id="rId8"/>
    <p:sldId id="309" r:id="rId9"/>
    <p:sldId id="311" r:id="rId10"/>
    <p:sldId id="310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31" r:id="rId20"/>
    <p:sldId id="320" r:id="rId21"/>
    <p:sldId id="321" r:id="rId22"/>
    <p:sldId id="322" r:id="rId23"/>
    <p:sldId id="332" r:id="rId24"/>
    <p:sldId id="324" r:id="rId25"/>
    <p:sldId id="333" r:id="rId26"/>
    <p:sldId id="334" r:id="rId27"/>
    <p:sldId id="335" r:id="rId28"/>
    <p:sldId id="326" r:id="rId29"/>
    <p:sldId id="327" r:id="rId30"/>
    <p:sldId id="328" r:id="rId31"/>
    <p:sldId id="329" r:id="rId32"/>
    <p:sldId id="330" r:id="rId3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ovachino, Monica" initials="GM" lastIdx="3" clrIdx="0">
    <p:extLst>
      <p:ext uri="{19B8F6BF-5375-455C-9EA6-DF929625EA0E}">
        <p15:presenceInfo xmlns:p15="http://schemas.microsoft.com/office/powerpoint/2012/main" userId="S-1-5-21-606747145-1682526488-1417001333-6900" providerId="AD"/>
      </p:ext>
    </p:extLst>
  </p:cmAuthor>
  <p:cmAuthor id="2" name="Dahlberg, Maurine F" initials="DMF" lastIdx="43" clrIdx="1">
    <p:extLst>
      <p:ext uri="{19B8F6BF-5375-455C-9EA6-DF929625EA0E}">
        <p15:presenceInfo xmlns:p15="http://schemas.microsoft.com/office/powerpoint/2012/main" userId="S-1-5-21-606747145-1682526488-1417001333-68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9500"/>
    <a:srgbClr val="001848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44" autoAdjust="0"/>
    <p:restoredTop sz="94624" autoAdjust="0"/>
  </p:normalViewPr>
  <p:slideViewPr>
    <p:cSldViewPr snapToGrid="0">
      <p:cViewPr varScale="1">
        <p:scale>
          <a:sx n="103" d="100"/>
          <a:sy n="103" d="100"/>
        </p:scale>
        <p:origin x="1205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21" Type="http://schemas.openxmlformats.org/officeDocument/2006/relationships/slide" Target="slides/slide15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CBE54-DEB5-4037-A94A-ED1A11266B6C}" type="datetimeFigureOut">
              <a:rPr lang="en-US" smtClean="0"/>
              <a:t>2/13/2022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31786-9578-4E57-ABBF-5FA43C8451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535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B7524-32FE-4231-984F-D89AFC9AAB3C}" type="datetimeFigureOut">
              <a:rPr lang="en-US" smtClean="0"/>
              <a:t>2/13/2022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BE437-6679-42AE-A8E6-9ABC1FEBFE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505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BE437-6679-42AE-A8E6-9ABC1FEBFE2A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051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BE437-6679-42AE-A8E6-9ABC1FEBFE2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3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78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65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75"/>
              </a:spcBef>
              <a:defRPr sz="1800"/>
            </a:lvl1pPr>
            <a:lvl2pPr marL="813816" indent="-347472">
              <a:spcBef>
                <a:spcPts val="375"/>
              </a:spcBef>
              <a:buFont typeface="Wingdings" panose="05000000000000000000" pitchFamily="2" charset="2"/>
              <a:buChar char="§"/>
              <a:defRPr/>
            </a:lvl2pPr>
            <a:lvl3pPr marL="1271016" indent="-347472">
              <a:spcBef>
                <a:spcPts val="375"/>
              </a:spcBef>
              <a:buFont typeface="Courier New" panose="02070309020205020404" pitchFamily="49" charset="0"/>
              <a:buChar char="o"/>
              <a:defRPr sz="1600"/>
            </a:lvl3pPr>
            <a:lvl4pPr>
              <a:spcBef>
                <a:spcPts val="375"/>
              </a:spcBef>
              <a:defRPr sz="1400"/>
            </a:lvl4pPr>
            <a:lvl5pPr>
              <a:spcBef>
                <a:spcPts val="375"/>
              </a:spcBef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6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71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38436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47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10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39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00771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0000"/>
                </a:solidFill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0F0254FD-3E08-4BFA-8032-AC72A84C6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5400000">
            <a:off x="-2249095" y="2539745"/>
            <a:ext cx="5148072" cy="68580"/>
          </a:xfrm>
          <a:prstGeom prst="rect">
            <a:avLst/>
          </a:prstGeom>
          <a:solidFill>
            <a:srgbClr val="C49500"/>
          </a:solidFill>
          <a:ln>
            <a:solidFill>
              <a:srgbClr val="C4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 dirty="0"/>
          </a:p>
        </p:txBody>
      </p:sp>
      <p:sp>
        <p:nvSpPr>
          <p:cNvPr id="11" name="Rectangle 10"/>
          <p:cNvSpPr/>
          <p:nvPr userDrawn="1"/>
        </p:nvSpPr>
        <p:spPr>
          <a:xfrm rot="5400000">
            <a:off x="-2322576" y="2539746"/>
            <a:ext cx="5148072" cy="68580"/>
          </a:xfrm>
          <a:prstGeom prst="rect">
            <a:avLst/>
          </a:prstGeom>
          <a:solidFill>
            <a:srgbClr val="001848"/>
          </a:solidFill>
          <a:ln>
            <a:solidFill>
              <a:srgbClr val="0018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75482" y="4721066"/>
            <a:ext cx="1002455" cy="3657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261" r="99739">
                        <a14:foregroundMark x1="50000" y1="48513" x2="50000" y2="60409"/>
                        <a14:foregroundMark x1="34843" y1="20818" x2="36063" y2="23792"/>
                        <a14:foregroundMark x1="37631" y1="19517" x2="39808" y2="22119"/>
                        <a14:foregroundMark x1="43815" y1="20446" x2="44425" y2="20446"/>
                        <a14:foregroundMark x1="53397" y1="16543" x2="53136" y2="16822"/>
                        <a14:foregroundMark x1="57753" y1="19796" x2="57753" y2="19796"/>
                        <a14:foregroundMark x1="61760" y1="21468" x2="61760" y2="21468"/>
                        <a14:foregroundMark x1="65418" y1="22770" x2="65418" y2="22770"/>
                        <a14:foregroundMark x1="75958" y1="32342" x2="75958" y2="32342"/>
                        <a14:foregroundMark x1="79704" y1="35688" x2="79704" y2="35688"/>
                        <a14:foregroundMark x1="23084" y1="32993" x2="23084" y2="32993"/>
                        <a14:foregroundMark x1="27439" y1="29089" x2="27439" y2="29089"/>
                        <a14:foregroundMark x1="24390" y1="31691" x2="24390" y2="31691"/>
                        <a14:foregroundMark x1="41986" y1="37639" x2="41986" y2="37639"/>
                        <a14:foregroundMark x1="36063" y1="39312" x2="36063" y2="39312"/>
                        <a14:foregroundMark x1="62979" y1="55112" x2="62979" y2="55112"/>
                        <a14:foregroundMark x1="57143" y1="45260" x2="58972" y2="56134"/>
                        <a14:foregroundMark x1="34843" y1="48885" x2="41028" y2="60688"/>
                        <a14:foregroundMark x1="46254" y1="89405" x2="46254" y2="89405"/>
                        <a14:foregroundMark x1="83101" y1="92379" x2="83101" y2="92379"/>
                        <a14:backgroundMark x1="30189" y1="93939" x2="30189" y2="93939"/>
                        <a14:backgroundMark x1="73585" y1="60606" x2="73585" y2="60606"/>
                        <a14:backgroundMark x1="35849" y1="31313" x2="35849" y2="31313"/>
                        <a14:backgroundMark x1="64151" y1="32323" x2="64151" y2="32323"/>
                        <a14:backgroundMark x1="48113" y1="80808" x2="48113" y2="80808"/>
                        <a14:backgroundMark x1="28302" y1="63636" x2="28302" y2="63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595" y="4656739"/>
            <a:ext cx="487793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2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>
              <a:lumMod val="50000"/>
            </a:schemeClr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356616" indent="-347472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50000"/>
            </a:schemeClr>
          </a:solidFill>
          <a:latin typeface="Franklin Gothic Book" panose="020B0503020102020204" pitchFamily="34" charset="0"/>
          <a:ea typeface="+mn-ea"/>
          <a:cs typeface="+mn-cs"/>
        </a:defRPr>
      </a:lvl1pPr>
      <a:lvl2pPr marL="813816" indent="-347472" algn="l" defTabSz="685800" rtl="0" eaLnBrk="1" latinLnBrk="0" hangingPunct="1">
        <a:lnSpc>
          <a:spcPct val="100000"/>
        </a:lnSpc>
        <a:spcBef>
          <a:spcPts val="375"/>
        </a:spcBef>
        <a:buFont typeface="Wingdings" panose="05000000000000000000" pitchFamily="2" charset="2"/>
        <a:buChar char="§"/>
        <a:defRPr sz="1600" kern="1200">
          <a:solidFill>
            <a:schemeClr val="tx2">
              <a:lumMod val="50000"/>
            </a:schemeClr>
          </a:solidFill>
          <a:latin typeface="Franklin Gothic Book" panose="020B0503020102020204" pitchFamily="34" charset="0"/>
          <a:ea typeface="+mn-ea"/>
          <a:cs typeface="+mn-cs"/>
        </a:defRPr>
      </a:lvl2pPr>
      <a:lvl3pPr marL="1271016" indent="-347472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2">
              <a:lumMod val="50000"/>
            </a:schemeClr>
          </a:solidFill>
          <a:latin typeface="Franklin Gothic Book" panose="020B0503020102020204" pitchFamily="34" charset="0"/>
          <a:ea typeface="+mn-ea"/>
          <a:cs typeface="+mn-cs"/>
        </a:defRPr>
      </a:lvl3pPr>
      <a:lvl4pPr marL="1728216" indent="-347472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50000"/>
            </a:schemeClr>
          </a:solidFill>
          <a:latin typeface="Franklin Gothic Book" panose="020B0503020102020204" pitchFamily="34" charset="0"/>
          <a:ea typeface="+mn-ea"/>
          <a:cs typeface="+mn-cs"/>
        </a:defRPr>
      </a:lvl4pPr>
      <a:lvl5pPr marL="2185416" indent="-347472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50000"/>
            </a:schemeClr>
          </a:solidFill>
          <a:latin typeface="Franklin Gothic Book" panose="020B05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9730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0000"/>
                </a:solidFill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</a:defRPr>
            </a:lvl1pPr>
          </a:lstStyle>
          <a:p>
            <a:fld id="{0F0254FD-3E08-4BFA-8032-AC72A84C64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402" y="3718"/>
            <a:ext cx="9144000" cy="1220759"/>
          </a:xfrm>
          <a:prstGeom prst="rect">
            <a:avLst/>
          </a:prstGeom>
          <a:solidFill>
            <a:srgbClr val="001848"/>
          </a:solidFill>
          <a:ln>
            <a:solidFill>
              <a:srgbClr val="0018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261" r="99739">
                        <a14:foregroundMark x1="50000" y1="48513" x2="50000" y2="60409"/>
                        <a14:foregroundMark x1="34843" y1="20818" x2="36063" y2="23792"/>
                        <a14:foregroundMark x1="37631" y1="19517" x2="39808" y2="22119"/>
                        <a14:foregroundMark x1="43815" y1="20446" x2="44425" y2="20446"/>
                        <a14:foregroundMark x1="53397" y1="16543" x2="53136" y2="16822"/>
                        <a14:foregroundMark x1="57753" y1="19796" x2="57753" y2="19796"/>
                        <a14:foregroundMark x1="61760" y1="21468" x2="61760" y2="21468"/>
                        <a14:foregroundMark x1="65418" y1="22770" x2="65418" y2="22770"/>
                        <a14:foregroundMark x1="75958" y1="32342" x2="75958" y2="32342"/>
                        <a14:foregroundMark x1="79704" y1="35688" x2="79704" y2="35688"/>
                        <a14:foregroundMark x1="23084" y1="32993" x2="23084" y2="32993"/>
                        <a14:foregroundMark x1="27439" y1="29089" x2="27439" y2="29089"/>
                        <a14:foregroundMark x1="24390" y1="31691" x2="24390" y2="31691"/>
                        <a14:foregroundMark x1="41986" y1="37639" x2="41986" y2="37639"/>
                        <a14:foregroundMark x1="36063" y1="39312" x2="36063" y2="39312"/>
                        <a14:foregroundMark x1="62979" y1="55112" x2="62979" y2="55112"/>
                        <a14:foregroundMark x1="57143" y1="45260" x2="58972" y2="56134"/>
                        <a14:foregroundMark x1="34843" y1="48885" x2="41028" y2="60688"/>
                        <a14:foregroundMark x1="46254" y1="89405" x2="46254" y2="89405"/>
                        <a14:foregroundMark x1="83101" y1="92379" x2="83101" y2="9237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68327"/>
            <a:ext cx="951197" cy="891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3029" y="339777"/>
            <a:ext cx="1503682" cy="54864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rot="5400000">
            <a:off x="-2249095" y="2539745"/>
            <a:ext cx="5148072" cy="68580"/>
          </a:xfrm>
          <a:prstGeom prst="rect">
            <a:avLst/>
          </a:prstGeom>
          <a:solidFill>
            <a:srgbClr val="C49500"/>
          </a:solidFill>
          <a:ln>
            <a:solidFill>
              <a:srgbClr val="C4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 dirty="0"/>
          </a:p>
        </p:txBody>
      </p:sp>
    </p:spTree>
    <p:extLst>
      <p:ext uri="{BB962C8B-B14F-4D97-AF65-F5344CB8AC3E}">
        <p14:creationId xmlns:p14="http://schemas.microsoft.com/office/powerpoint/2010/main" val="416833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0" kern="1200">
          <a:solidFill>
            <a:schemeClr val="tx2">
              <a:lumMod val="50000"/>
            </a:schemeClr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n-us/office/video-edit-headers-and-footers-on-the-slide-master-ba06c803-a39b-42ec-8397-e0f5f722b42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97303"/>
            <a:ext cx="7886700" cy="176468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[Insert Name of Military Installation] </a:t>
            </a:r>
            <a:br>
              <a:rPr lang="en-US" dirty="0"/>
            </a:br>
            <a:r>
              <a:rPr lang="en-US" dirty="0"/>
              <a:t>Active Shooter Response </a:t>
            </a:r>
            <a:br>
              <a:rPr lang="en-US" dirty="0"/>
            </a:br>
            <a:r>
              <a:rPr lang="en-US" dirty="0"/>
              <a:t>Tabletop Exercise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687711" y="4060272"/>
            <a:ext cx="3768579" cy="831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0" kern="1200">
                <a:solidFill>
                  <a:schemeClr val="tx2">
                    <a:lumMod val="50000"/>
                  </a:schemeClr>
                </a:solidFill>
                <a:latin typeface="Franklin Gothic Book" panose="020B0503020102020204" pitchFamily="34" charset="0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rgbClr val="FF0000"/>
                </a:solidFill>
              </a:rPr>
              <a:t>[Insert TTX Date]</a:t>
            </a:r>
          </a:p>
        </p:txBody>
      </p:sp>
      <p:sp>
        <p:nvSpPr>
          <p:cNvPr id="4" name="Rectangle 3"/>
          <p:cNvSpPr/>
          <p:nvPr/>
        </p:nvSpPr>
        <p:spPr>
          <a:xfrm>
            <a:off x="3053592" y="3061983"/>
            <a:ext cx="3036816" cy="102345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Franklin Gothic Book" panose="020B0503020102020204" pitchFamily="34" charset="0"/>
              </a:rPr>
              <a:t>Insert your jurisdiction logo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</p:spTree>
    <p:extLst>
      <p:ext uri="{BB962C8B-B14F-4D97-AF65-F5344CB8AC3E}">
        <p14:creationId xmlns:p14="http://schemas.microsoft.com/office/powerpoint/2010/main" val="4167564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This exercise serves to enhance response capabilities in the event of an active shooter (or similar) incident on </a:t>
            </a:r>
            <a:r>
              <a:rPr lang="en-US" sz="1800" dirty="0">
                <a:solidFill>
                  <a:srgbClr val="FF0000"/>
                </a:solidFill>
              </a:rPr>
              <a:t>[insert name of military installation]</a:t>
            </a:r>
            <a:r>
              <a:rPr lang="en-US" sz="1800" dirty="0"/>
              <a:t>.</a:t>
            </a:r>
          </a:p>
          <a:p>
            <a:r>
              <a:rPr lang="en-US" sz="1800" dirty="0"/>
              <a:t>The incident takes place at </a:t>
            </a:r>
            <a:r>
              <a:rPr lang="en-US" sz="1800" dirty="0">
                <a:solidFill>
                  <a:srgbClr val="FF0000"/>
                </a:solidFill>
              </a:rPr>
              <a:t>[insert name of military installation]</a:t>
            </a:r>
            <a:r>
              <a:rPr lang="en-US" sz="1800" dirty="0"/>
              <a:t>. The </a:t>
            </a:r>
            <a:r>
              <a:rPr lang="en-US" sz="1800"/>
              <a:t>scenario includes </a:t>
            </a:r>
            <a:r>
              <a:rPr lang="en-US" sz="1800" dirty="0"/>
              <a:t>civilian and military organizations, including </a:t>
            </a:r>
            <a:r>
              <a:rPr lang="en-US" sz="1800" dirty="0">
                <a:solidFill>
                  <a:srgbClr val="FF0000"/>
                </a:solidFill>
              </a:rPr>
              <a:t>[insert names of relevant agencies]</a:t>
            </a:r>
            <a:r>
              <a:rPr lang="en-US" sz="1800" dirty="0"/>
              <a:t>. </a:t>
            </a:r>
          </a:p>
          <a:p>
            <a:r>
              <a:rPr lang="en-US" sz="1800" dirty="0"/>
              <a:t>This is a fictional scenario inspired </a:t>
            </a:r>
            <a:r>
              <a:rPr lang="en-US" sz="1800"/>
              <a:t>by real-world </a:t>
            </a:r>
            <a:r>
              <a:rPr lang="en-US" sz="1800" dirty="0"/>
              <a:t>events. </a:t>
            </a:r>
          </a:p>
          <a:p>
            <a:r>
              <a:rPr lang="en-US" sz="1800" dirty="0"/>
              <a:t>This scenario does not take place under pandemic conditions.</a:t>
            </a:r>
          </a:p>
          <a:p>
            <a:r>
              <a:rPr lang="en-US" sz="1800" dirty="0"/>
              <a:t>Further scenario details are provided in each of the following three modules.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564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1: Planning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95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[Insert name of military installation] </a:t>
            </a:r>
            <a:r>
              <a:rPr lang="en-US" dirty="0"/>
              <a:t>hosts military personnel, contractors, and foreign nationals through the course of everyday work. </a:t>
            </a:r>
          </a:p>
          <a:p>
            <a:r>
              <a:rPr lang="en-US" dirty="0"/>
              <a:t>On a typical Tuesday, </a:t>
            </a:r>
            <a:r>
              <a:rPr lang="en-US" dirty="0">
                <a:solidFill>
                  <a:srgbClr val="FF0000"/>
                </a:solidFill>
              </a:rPr>
              <a:t>[insert name of military installation law enforcement agency] </a:t>
            </a:r>
            <a:r>
              <a:rPr lang="en-US" dirty="0"/>
              <a:t>deploys resources across the installation as usual, performing perimeter security and patrols. </a:t>
            </a:r>
            <a:r>
              <a:rPr lang="en-US" dirty="0">
                <a:solidFill>
                  <a:srgbClr val="FF0000"/>
                </a:solidFill>
              </a:rPr>
              <a:t>[Insert name of local law enforcement agency] </a:t>
            </a:r>
            <a:r>
              <a:rPr lang="en-US" dirty="0"/>
              <a:t>officers patrol the community surrounding the installation, but are not present in the course of steady-state operations on the installation.</a:t>
            </a:r>
          </a:p>
          <a:p>
            <a:endParaRPr lang="en-US" sz="15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88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1 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0"/>
            <a:ext cx="7886700" cy="3471229"/>
          </a:xfrm>
        </p:spPr>
        <p:txBody>
          <a:bodyPr/>
          <a:lstStyle/>
          <a:p>
            <a:pPr marL="9144" indent="0">
              <a:buNone/>
            </a:pPr>
            <a:r>
              <a:rPr lang="en-US" b="1" dirty="0"/>
              <a:t>Operational Background</a:t>
            </a:r>
          </a:p>
          <a:p>
            <a:r>
              <a:rPr lang="en-US" dirty="0"/>
              <a:t>What formal or informal agreements (e.g., memorandums of understanding or memorandums of agreement)/relationships do you have with the military installation within your jurisdiction?</a:t>
            </a:r>
          </a:p>
          <a:p>
            <a:pPr lvl="1"/>
            <a:r>
              <a:rPr lang="en-US" sz="1600" dirty="0"/>
              <a:t>Do you have a formal agreement regarding joint jurisdiction? </a:t>
            </a:r>
          </a:p>
          <a:p>
            <a:r>
              <a:rPr lang="en-US" dirty="0"/>
              <a:t>How familiar are you with the facility (e.g., the layout, procedures for access)?</a:t>
            </a:r>
          </a:p>
          <a:p>
            <a:pPr lvl="1"/>
            <a:r>
              <a:rPr lang="en-US" sz="1600" dirty="0"/>
              <a:t>Do you visit/spend time on the installation? If so, how often?</a:t>
            </a:r>
          </a:p>
          <a:p>
            <a:pPr lvl="1"/>
            <a:r>
              <a:rPr lang="en-US" sz="1600" dirty="0"/>
              <a:t>Have you conducted joint training or exercises with the base in your jurisdiction</a:t>
            </a:r>
            <a:r>
              <a:rPr lang="en-US" sz="1600"/>
              <a:t>? If so, what </a:t>
            </a:r>
            <a:r>
              <a:rPr lang="en-US" sz="1600" dirty="0"/>
              <a:t>agencies/organizations participate?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914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1 Discussion Questions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" indent="0">
              <a:buNone/>
            </a:pPr>
            <a:r>
              <a:rPr lang="en-US" b="1" dirty="0"/>
              <a:t>Operational Background (Cont.)</a:t>
            </a:r>
          </a:p>
          <a:p>
            <a:r>
              <a:rPr lang="en-US" dirty="0"/>
              <a:t>What is the level of collaboration between your organizations on a daily basis?</a:t>
            </a:r>
          </a:p>
          <a:p>
            <a:pPr lvl="1"/>
            <a:r>
              <a:rPr lang="en-US" sz="1600" dirty="0"/>
              <a:t>What is the level and nature of communication between your organizations on a daily basis?</a:t>
            </a:r>
          </a:p>
          <a:p>
            <a:r>
              <a:rPr lang="en-US" dirty="0"/>
              <a:t>Have you dealt with incidents at the military base in your jurisdiction before?</a:t>
            </a:r>
          </a:p>
          <a:p>
            <a:pPr lvl="1"/>
            <a:r>
              <a:rPr lang="en-US"/>
              <a:t>If so, w</a:t>
            </a:r>
            <a:r>
              <a:rPr lang="en-US" sz="1600"/>
              <a:t>hat </a:t>
            </a:r>
            <a:r>
              <a:rPr lang="en-US" sz="1600" dirty="0"/>
              <a:t>were they? Are they included in training scenarios? </a:t>
            </a:r>
          </a:p>
          <a:p>
            <a:r>
              <a:rPr lang="en-US" dirty="0"/>
              <a:t>Are you familiar with the base’s security procedures regarding base access, foreign nationals, weapons, etc.?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447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Module 2: Immediate Incident Response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320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Update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100771"/>
            <a:ext cx="8171401" cy="3666492"/>
          </a:xfrm>
        </p:spPr>
        <p:txBody>
          <a:bodyPr>
            <a:noAutofit/>
          </a:bodyPr>
          <a:lstStyle/>
          <a:p>
            <a:r>
              <a:rPr lang="en-US" sz="1600" dirty="0">
                <a:cs typeface="Arial" panose="020B0604020202020204" pitchFamily="34" charset="0"/>
              </a:rPr>
              <a:t>At 1000 local time, while military personnel, contractors, and foreign nationals are present at </a:t>
            </a:r>
            <a:r>
              <a:rPr lang="en-US" sz="1600" dirty="0">
                <a:solidFill>
                  <a:srgbClr val="FF0000"/>
                </a:solidFill>
                <a:cs typeface="Arial" panose="020B0604020202020204" pitchFamily="34" charset="0"/>
              </a:rPr>
              <a:t>[insert name of military installation]</a:t>
            </a:r>
            <a:r>
              <a:rPr lang="en-US" sz="1600" dirty="0">
                <a:cs typeface="Arial" panose="020B0604020202020204" pitchFamily="34" charset="0"/>
              </a:rPr>
              <a:t>, gunshots are heard throughout the base.</a:t>
            </a:r>
          </a:p>
          <a:p>
            <a:r>
              <a:rPr lang="en-US" sz="1600" dirty="0">
                <a:cs typeface="Arial" panose="020B0604020202020204" pitchFamily="34" charset="0"/>
              </a:rPr>
              <a:t>A contractor armed with a handgun opens fire outside one of the administrative buildings within </a:t>
            </a:r>
            <a:r>
              <a:rPr lang="en-US" sz="1600" dirty="0">
                <a:solidFill>
                  <a:srgbClr val="FF0000"/>
                </a:solidFill>
                <a:cs typeface="Arial" panose="020B0604020202020204" pitchFamily="34" charset="0"/>
              </a:rPr>
              <a:t>[insert name of military installation]</a:t>
            </a:r>
            <a:r>
              <a:rPr lang="en-US" sz="1600" dirty="0">
                <a:cs typeface="Arial" panose="020B0604020202020204" pitchFamily="34" charset="0"/>
              </a:rPr>
              <a:t>, wounding three adults before heading toward the commissary. As he continues to randomly open fire, he injures two more individuals. </a:t>
            </a:r>
          </a:p>
          <a:p>
            <a:r>
              <a:rPr lang="en-US" sz="1600" dirty="0">
                <a:solidFill>
                  <a:srgbClr val="FF0000"/>
                </a:solidFill>
                <a:cs typeface="Arial" panose="020B0604020202020204" pitchFamily="34" charset="0"/>
              </a:rPr>
              <a:t>[Insert name of military installation law enforcement agency]</a:t>
            </a:r>
            <a:r>
              <a:rPr lang="en-US" sz="1600" dirty="0">
                <a:cs typeface="Arial" panose="020B0604020202020204" pitchFamily="34" charset="0"/>
              </a:rPr>
              <a:t> quickly mobilizes and contacts the </a:t>
            </a:r>
            <a:r>
              <a:rPr lang="en-US" sz="1600" dirty="0">
                <a:solidFill>
                  <a:srgbClr val="FF0000"/>
                </a:solidFill>
                <a:cs typeface="Arial" panose="020B0604020202020204" pitchFamily="34" charset="0"/>
              </a:rPr>
              <a:t>[insert name of local law enforcement agency]</a:t>
            </a:r>
            <a:r>
              <a:rPr lang="en-US" sz="1600" dirty="0">
                <a:cs typeface="Arial" panose="020B0604020202020204" pitchFamily="34" charset="0"/>
              </a:rPr>
              <a:t> to send additional assistance. </a:t>
            </a:r>
          </a:p>
          <a:p>
            <a:r>
              <a:rPr lang="en-US" sz="1600" dirty="0">
                <a:cs typeface="Arial" panose="020B0604020202020204" pitchFamily="34" charset="0"/>
              </a:rPr>
              <a:t>At 1017, two deputies from the </a:t>
            </a:r>
            <a:r>
              <a:rPr lang="en-US" sz="1600" dirty="0">
                <a:solidFill>
                  <a:srgbClr val="FF0000"/>
                </a:solidFill>
                <a:cs typeface="Arial" panose="020B0604020202020204" pitchFamily="34" charset="0"/>
              </a:rPr>
              <a:t>[insert name of local law enforcement agency]</a:t>
            </a:r>
            <a:r>
              <a:rPr lang="en-US" sz="1600" dirty="0">
                <a:cs typeface="Arial" panose="020B0604020202020204" pitchFamily="34" charset="0"/>
              </a:rPr>
              <a:t> enter the base and encounter the assailant. The assailant fires at both officers, wounding one. After a brief engagement, one of the officers fires at the assailant, killing him on the scene.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2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 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1"/>
            <a:ext cx="7886700" cy="3940336"/>
          </a:xfrm>
        </p:spPr>
        <p:txBody>
          <a:bodyPr/>
          <a:lstStyle/>
          <a:p>
            <a:pPr marL="9144" lvl="0" indent="0">
              <a:buNone/>
            </a:pPr>
            <a:r>
              <a:rPr lang="en-US" sz="1800" b="1" dirty="0"/>
              <a:t>Emergency Communications</a:t>
            </a:r>
          </a:p>
          <a:p>
            <a:pPr lvl="0"/>
            <a:r>
              <a:rPr lang="en-US" sz="1800" dirty="0"/>
              <a:t>How do 9-1-1 operations and dispatch work? </a:t>
            </a:r>
          </a:p>
          <a:p>
            <a:pPr lvl="1"/>
            <a:r>
              <a:rPr lang="en-US" dirty="0"/>
              <a:t>Does the installation have its own emergency call/dispatch center?</a:t>
            </a:r>
          </a:p>
          <a:p>
            <a:pPr lvl="1"/>
            <a:r>
              <a:rPr lang="en-US" dirty="0"/>
              <a:t>What are potential communications/interoperability challenges? </a:t>
            </a:r>
          </a:p>
          <a:p>
            <a:pPr lvl="0"/>
            <a:r>
              <a:rPr lang="en-US" sz="1800" dirty="0"/>
              <a:t>How will organizations receive notification and gain situational awareness of the incident?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dirty="0"/>
              <a:t>Who will be involved in notifying appropriate civilian organizations of the incident?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dirty="0"/>
              <a:t>Upon receiving notification of the incident, what immediate key decisions/actions will your agency make or undertake?</a:t>
            </a:r>
          </a:p>
          <a:p>
            <a:pPr marL="9144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170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 Discussion Questions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1"/>
            <a:ext cx="7886700" cy="3940336"/>
          </a:xfrm>
        </p:spPr>
        <p:txBody>
          <a:bodyPr/>
          <a:lstStyle/>
          <a:p>
            <a:pPr marL="9144" lvl="0" indent="0">
              <a:buNone/>
            </a:pPr>
            <a:r>
              <a:rPr lang="en-US" b="1" dirty="0"/>
              <a:t>Emergency Communications (Cont.)</a:t>
            </a:r>
          </a:p>
          <a:p>
            <a:pPr lvl="0"/>
            <a:r>
              <a:rPr lang="en-US" dirty="0"/>
              <a:t>What reporting tools, if any, will the responding law enforcement agency/agencies use to communicate critical information to supporting organizations? </a:t>
            </a:r>
          </a:p>
          <a:p>
            <a:pPr lvl="1"/>
            <a:r>
              <a:rPr lang="en-US" dirty="0"/>
              <a:t>Common operational picture (COP) technology?</a:t>
            </a:r>
          </a:p>
          <a:p>
            <a:pPr lvl="0"/>
            <a:r>
              <a:rPr lang="en-US" dirty="0"/>
              <a:t>What are the thresholds or </a:t>
            </a:r>
            <a:r>
              <a:rPr lang="en-US"/>
              <a:t>triggers for requesting </a:t>
            </a:r>
            <a:r>
              <a:rPr lang="en-US" dirty="0"/>
              <a:t>additional assistance from surrounding counties?</a:t>
            </a:r>
          </a:p>
          <a:p>
            <a:pPr lvl="0"/>
            <a:r>
              <a:rPr lang="en-US" dirty="0"/>
              <a:t>Are there any policy gaps or functions </a:t>
            </a:r>
            <a:r>
              <a:rPr lang="en-US"/>
              <a:t>that might </a:t>
            </a:r>
            <a:r>
              <a:rPr lang="en-US" dirty="0"/>
              <a:t>impede or impact civilian organizations’ response efforts?</a:t>
            </a:r>
          </a:p>
          <a:p>
            <a:pPr lvl="1"/>
            <a:r>
              <a:rPr lang="en-US" dirty="0"/>
              <a:t>Must civilian organizations defer to installation security forces?</a:t>
            </a:r>
          </a:p>
          <a:p>
            <a:pPr marL="9144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239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 Discussion Questions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1"/>
            <a:ext cx="7886700" cy="3353783"/>
          </a:xfrm>
        </p:spPr>
        <p:txBody>
          <a:bodyPr/>
          <a:lstStyle/>
          <a:p>
            <a:pPr marL="9144" indent="0">
              <a:buNone/>
            </a:pPr>
            <a:r>
              <a:rPr lang="en-US" b="1" dirty="0"/>
              <a:t>Base Access and Incident/Unified Command</a:t>
            </a:r>
          </a:p>
          <a:p>
            <a:r>
              <a:rPr lang="en-US" dirty="0"/>
              <a:t>Are you familiar with the </a:t>
            </a:r>
            <a:r>
              <a:rPr lang="en-US"/>
              <a:t>“lockdown</a:t>
            </a:r>
            <a:r>
              <a:rPr lang="en-US" dirty="0"/>
              <a:t>” procedures on the base in your jurisdiction?</a:t>
            </a:r>
          </a:p>
          <a:p>
            <a:pPr lvl="1"/>
            <a:r>
              <a:rPr lang="en-US" dirty="0"/>
              <a:t>What are they? How do </a:t>
            </a:r>
            <a:r>
              <a:rPr lang="en-US"/>
              <a:t>they differ from lockdown </a:t>
            </a:r>
            <a:r>
              <a:rPr lang="en-US" dirty="0"/>
              <a:t>procedures in other major locations in your community, such as hospitals or schools?</a:t>
            </a:r>
          </a:p>
          <a:p>
            <a:r>
              <a:rPr lang="en-US" dirty="0"/>
              <a:t>Do you anticipate that civilian responders will have issues accessing the base’s buildings?</a:t>
            </a:r>
          </a:p>
          <a:p>
            <a:pPr lvl="1"/>
            <a:r>
              <a:rPr lang="en-US"/>
              <a:t>Do lockdown </a:t>
            </a:r>
            <a:r>
              <a:rPr lang="en-US" dirty="0"/>
              <a:t>procedures on the base take into account the arrival and presence of civilian responders?</a:t>
            </a:r>
          </a:p>
          <a:p>
            <a:pPr lvl="1"/>
            <a:r>
              <a:rPr lang="en-US" dirty="0"/>
              <a:t>Are all first responders familiar with the base in your jurisdiction?</a:t>
            </a:r>
          </a:p>
          <a:p>
            <a:pPr marL="9144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5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" indent="0">
              <a:buNone/>
            </a:pPr>
            <a:r>
              <a:rPr lang="en-US" dirty="0">
                <a:solidFill>
                  <a:srgbClr val="FF0000"/>
                </a:solidFill>
              </a:rPr>
              <a:t>[Insert Name]</a:t>
            </a:r>
          </a:p>
          <a:p>
            <a:pPr marL="9144" indent="0">
              <a:buNone/>
            </a:pPr>
            <a:r>
              <a:rPr lang="en-US" dirty="0">
                <a:solidFill>
                  <a:srgbClr val="FF0000"/>
                </a:solidFill>
              </a:rPr>
              <a:t>[Insert Title]</a:t>
            </a:r>
          </a:p>
          <a:p>
            <a:pPr marL="9144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9144" indent="0">
              <a:buNone/>
            </a:pPr>
            <a:r>
              <a:rPr lang="en-US" dirty="0">
                <a:solidFill>
                  <a:srgbClr val="FF0000"/>
                </a:solidFill>
              </a:rPr>
              <a:t>[Insert Name]</a:t>
            </a:r>
          </a:p>
          <a:p>
            <a:pPr marL="9144" indent="0">
              <a:buNone/>
            </a:pPr>
            <a:r>
              <a:rPr lang="en-US" dirty="0">
                <a:solidFill>
                  <a:srgbClr val="FF0000"/>
                </a:solidFill>
              </a:rPr>
              <a:t>[Insert Title]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787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 Discussion Questions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1"/>
            <a:ext cx="7886700" cy="2665886"/>
          </a:xfrm>
        </p:spPr>
        <p:txBody>
          <a:bodyPr/>
          <a:lstStyle/>
          <a:p>
            <a:pPr marL="9144" indent="0">
              <a:buNone/>
            </a:pPr>
            <a:r>
              <a:rPr lang="en-US" b="1" dirty="0"/>
              <a:t>Base Access and Incident/Unified Command (Cont.)</a:t>
            </a:r>
          </a:p>
          <a:p>
            <a:r>
              <a:rPr lang="en-US" dirty="0"/>
              <a:t>What personnel will provide real-time directions/instructions for access?</a:t>
            </a:r>
          </a:p>
          <a:p>
            <a:r>
              <a:rPr lang="en-US" dirty="0"/>
              <a:t>Will you establish a unified command?</a:t>
            </a:r>
          </a:p>
          <a:p>
            <a:pPr lvl="1"/>
            <a:r>
              <a:rPr lang="en-US" dirty="0"/>
              <a:t>If so, what agencies will be represented in the unified command?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23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 Discussion Questions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1"/>
            <a:ext cx="7886700" cy="3479618"/>
          </a:xfrm>
        </p:spPr>
        <p:txBody>
          <a:bodyPr/>
          <a:lstStyle/>
          <a:p>
            <a:pPr marL="9144" lvl="0" indent="0">
              <a:buNone/>
            </a:pPr>
            <a:r>
              <a:rPr lang="en-US" b="1" dirty="0"/>
              <a:t>Tactical Operations</a:t>
            </a:r>
          </a:p>
          <a:p>
            <a:pPr lvl="0"/>
            <a:r>
              <a:rPr lang="en-US" dirty="0"/>
              <a:t>How is the tactical police response organized/managed?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sz="1600" dirty="0"/>
              <a:t>What agencies are involved?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sz="1600" dirty="0"/>
              <a:t>If you integrate personnel from multiple agencies, what issues do you anticipate regarding procedures/communications/tactical language? </a:t>
            </a:r>
          </a:p>
          <a:p>
            <a:r>
              <a:rPr lang="en-US" dirty="0"/>
              <a:t>What are the active shooter protocols of the responding civilian law enforcement organization?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sz="1600" dirty="0"/>
              <a:t>Do they differ from those of the installation?</a:t>
            </a:r>
          </a:p>
          <a:p>
            <a:r>
              <a:rPr lang="en-US" dirty="0"/>
              <a:t>Do you have joint police-EMS protocols?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50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2 Discussion Questions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1"/>
            <a:ext cx="7886700" cy="3479618"/>
          </a:xfrm>
        </p:spPr>
        <p:txBody>
          <a:bodyPr/>
          <a:lstStyle/>
          <a:p>
            <a:pPr marL="9144" lvl="0" indent="0">
              <a:buNone/>
            </a:pPr>
            <a:r>
              <a:rPr lang="en-US" b="1" dirty="0"/>
              <a:t>Tactical Operations (Cont.)</a:t>
            </a:r>
          </a:p>
          <a:p>
            <a:r>
              <a:rPr lang="en-US" dirty="0"/>
              <a:t>How will EMS operations be organized and managed?</a:t>
            </a:r>
          </a:p>
          <a:p>
            <a:pPr lvl="0"/>
            <a:r>
              <a:rPr lang="en-US" dirty="0"/>
              <a:t>What challenges might have been encountered if the incident had occurred at another time of day or week (e.g., at nighttime or on a weekday)?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sz="1600" dirty="0"/>
              <a:t>Shift changes? Patrol schedules?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039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3: Post-Incident Response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8253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84"/>
              </a:spcBef>
            </a:pPr>
            <a:r>
              <a:rPr lang="en-US" dirty="0">
                <a:cs typeface="Arial" panose="020B0604020202020204" pitchFamily="34" charset="0"/>
              </a:rPr>
              <a:t>By 1100, civilian and military law </a:t>
            </a:r>
            <a:r>
              <a:rPr lang="en-US">
                <a:cs typeface="Arial" panose="020B0604020202020204" pitchFamily="34" charset="0"/>
              </a:rPr>
              <a:t>enforcement have completely evacuated </a:t>
            </a:r>
            <a:r>
              <a:rPr lang="en-US" dirty="0">
                <a:cs typeface="Arial" panose="020B0604020202020204" pitchFamily="34" charset="0"/>
              </a:rPr>
              <a:t>the immediate area surrounding the incident. </a:t>
            </a:r>
            <a:r>
              <a:rPr lang="en-US">
                <a:cs typeface="Arial" panose="020B0604020202020204" pitchFamily="34" charset="0"/>
              </a:rPr>
              <a:t>EMS personnel have </a:t>
            </a:r>
            <a:r>
              <a:rPr lang="en-US" dirty="0">
                <a:cs typeface="Arial" panose="020B0604020202020204" pitchFamily="34" charset="0"/>
              </a:rPr>
              <a:t>arrived to assess the scene and treat the injured individuals. </a:t>
            </a:r>
          </a:p>
          <a:p>
            <a:pPr lvl="0">
              <a:spcBef>
                <a:spcPts val="384"/>
              </a:spcBef>
            </a:pPr>
            <a:r>
              <a:rPr lang="en-US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According to reports, there </a:t>
            </a:r>
            <a:r>
              <a:rPr lang="en-US" dirty="0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are </a:t>
            </a:r>
            <a:r>
              <a:rPr lang="en-US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four injured </a:t>
            </a:r>
            <a:r>
              <a:rPr lang="en-US" dirty="0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individuals and two deaths—a civilian officer and </a:t>
            </a:r>
            <a:r>
              <a:rPr lang="en-US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a servicemember</a:t>
            </a:r>
            <a:r>
              <a:rPr lang="en-US" dirty="0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. </a:t>
            </a:r>
            <a:r>
              <a:rPr lang="en-US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Local EMS providers </a:t>
            </a:r>
            <a:r>
              <a:rPr lang="en-US" dirty="0">
                <a:solidFill>
                  <a:srgbClr val="44546A">
                    <a:lumMod val="50000"/>
                  </a:srgbClr>
                </a:solidFill>
                <a:cs typeface="Arial" panose="020B0604020202020204" pitchFamily="34" charset="0"/>
              </a:rPr>
              <a:t>transport the victims to the nearest hospital for treatment. </a:t>
            </a:r>
          </a:p>
          <a:p>
            <a:pPr>
              <a:spcBef>
                <a:spcPts val="384"/>
              </a:spcBef>
            </a:pPr>
            <a:r>
              <a:rPr lang="en-US" dirty="0">
                <a:cs typeface="Arial" panose="020B0604020202020204" pitchFamily="34" charset="0"/>
              </a:rPr>
              <a:t>Reports of the incident quickly </a:t>
            </a:r>
            <a:r>
              <a:rPr lang="en-US">
                <a:cs typeface="Arial" panose="020B0604020202020204" pitchFamily="34" charset="0"/>
              </a:rPr>
              <a:t>circulate among social </a:t>
            </a:r>
            <a:r>
              <a:rPr lang="en-US" dirty="0">
                <a:cs typeface="Arial" panose="020B0604020202020204" pitchFamily="34" charset="0"/>
              </a:rPr>
              <a:t>media sites as well as local and national news networks. Concerned family members begin contacting local and 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[insert name of military installation]</a:t>
            </a:r>
            <a:r>
              <a:rPr lang="en-US" dirty="0">
                <a:cs typeface="Arial" panose="020B0604020202020204" pitchFamily="34" charset="0"/>
              </a:rPr>
              <a:t> authorities for answers regarding their loved ones.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337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 3 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0"/>
            <a:ext cx="7886700" cy="3529953"/>
          </a:xfrm>
        </p:spPr>
        <p:txBody>
          <a:bodyPr/>
          <a:lstStyle/>
          <a:p>
            <a:pPr marL="9144" lvl="0" indent="0">
              <a:buNone/>
            </a:pPr>
            <a:r>
              <a:rPr lang="en-US" b="1" dirty="0"/>
              <a:t>Public Information and Family Reunification</a:t>
            </a:r>
          </a:p>
          <a:p>
            <a:pPr lvl="0"/>
            <a:r>
              <a:rPr lang="en-US" dirty="0"/>
              <a:t>What organization will be responsible for communicating with the public?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dirty="0"/>
              <a:t>How will public information be coordinated among different organizations? </a:t>
            </a:r>
          </a:p>
          <a:p>
            <a:pPr marL="813816" lvl="3">
              <a:buFont typeface="Wingdings" panose="05000000000000000000" pitchFamily="2" charset="2"/>
              <a:buChar char="§"/>
            </a:pPr>
            <a:r>
              <a:rPr lang="en-US" sz="1600" dirty="0"/>
              <a:t>Who will be responsible for media monitoring, on-site management of media, and coordination of senior official briefings?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dirty="0"/>
              <a:t>Will </a:t>
            </a:r>
            <a:r>
              <a:rPr lang="en-US"/>
              <a:t>a joint information </a:t>
            </a:r>
            <a:r>
              <a:rPr lang="en-US" dirty="0"/>
              <a:t>c</a:t>
            </a:r>
            <a:r>
              <a:rPr lang="en-US"/>
              <a:t>enter </a:t>
            </a:r>
            <a:r>
              <a:rPr lang="en-US" dirty="0"/>
              <a:t>(JIC) be established? If so, what organizations will send representatives to operate the JIC? </a:t>
            </a:r>
          </a:p>
          <a:p>
            <a:r>
              <a:rPr lang="en-US" dirty="0"/>
              <a:t>What are the processes for coordinating victim assistance and family reunification services?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dirty="0"/>
              <a:t>How will fatality management operations be organized and managed? </a:t>
            </a:r>
          </a:p>
          <a:p>
            <a:pPr marL="813816" lvl="2">
              <a:buFont typeface="Wingdings" panose="05000000000000000000" pitchFamily="2" charset="2"/>
              <a:buChar char="§"/>
            </a:pPr>
            <a:r>
              <a:rPr lang="en-US" dirty="0"/>
              <a:t>What organizations will lead or </a:t>
            </a:r>
            <a:r>
              <a:rPr lang="en-US"/>
              <a:t>be involved </a:t>
            </a:r>
            <a:r>
              <a:rPr lang="en-US" dirty="0"/>
              <a:t>in family reunification? </a:t>
            </a:r>
          </a:p>
          <a:p>
            <a:pPr marL="9144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669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Hotwash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provide 2-3 strengths of your plans/procedures that you observed during this exercise.</a:t>
            </a:r>
          </a:p>
          <a:p>
            <a:r>
              <a:rPr lang="en-US" dirty="0"/>
              <a:t>Please provide 2-3 areas for improvement that you observed during this exercise.</a:t>
            </a:r>
          </a:p>
          <a:p>
            <a:r>
              <a:rPr lang="en-US" dirty="0"/>
              <a:t>Please document detailed recommendations to address these areas in your Participant Feedback Form.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6631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fill out your </a:t>
            </a:r>
            <a:r>
              <a:rPr lang="en-US" b="1" dirty="0"/>
              <a:t>Participant </a:t>
            </a:r>
            <a:r>
              <a:rPr lang="en-US" b="1"/>
              <a:t>Feedback Form (PFF) </a:t>
            </a:r>
            <a:r>
              <a:rPr lang="en-US" dirty="0"/>
              <a:t>as thoroughly as possible.</a:t>
            </a:r>
          </a:p>
          <a:p>
            <a:pPr lvl="1"/>
            <a:r>
              <a:rPr lang="en-US"/>
              <a:t>Your PFF </a:t>
            </a:r>
            <a:r>
              <a:rPr lang="en-US" dirty="0"/>
              <a:t>will support </a:t>
            </a:r>
            <a:r>
              <a:rPr lang="en-US"/>
              <a:t>the development </a:t>
            </a:r>
            <a:r>
              <a:rPr lang="en-US" dirty="0"/>
              <a:t>of the Summary Report.</a:t>
            </a:r>
          </a:p>
          <a:p>
            <a:r>
              <a:rPr lang="en-US" dirty="0"/>
              <a:t>The exercise planning team will develop a Summary Report by </a:t>
            </a:r>
            <a:r>
              <a:rPr lang="en-US" dirty="0">
                <a:solidFill>
                  <a:srgbClr val="FF0000"/>
                </a:solidFill>
              </a:rPr>
              <a:t>[insert date]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Summary Report will identify gaps/issues</a:t>
            </a:r>
            <a:r>
              <a:rPr lang="en-US"/>
              <a:t>, and will lay </a:t>
            </a:r>
            <a:r>
              <a:rPr lang="en-US" dirty="0"/>
              <a:t>out corrective actions we can take to address them.</a:t>
            </a:r>
          </a:p>
          <a:p>
            <a:r>
              <a:rPr lang="en-US" dirty="0"/>
              <a:t>Please provide </a:t>
            </a:r>
            <a:r>
              <a:rPr lang="en-US"/>
              <a:t>your PFF </a:t>
            </a:r>
            <a:r>
              <a:rPr lang="en-US" dirty="0"/>
              <a:t>and any other feedback by </a:t>
            </a:r>
            <a:r>
              <a:rPr lang="en-US" dirty="0">
                <a:solidFill>
                  <a:srgbClr val="FF0000"/>
                </a:solidFill>
              </a:rPr>
              <a:t>[insert time]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44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TTX Overview</a:t>
            </a:r>
          </a:p>
          <a:p>
            <a:r>
              <a:rPr lang="en-US" dirty="0"/>
              <a:t>Information Security Instructions</a:t>
            </a:r>
          </a:p>
          <a:p>
            <a:r>
              <a:rPr lang="en-US" dirty="0"/>
              <a:t>TTX Objectives</a:t>
            </a:r>
          </a:p>
          <a:p>
            <a:r>
              <a:rPr lang="en-US" dirty="0"/>
              <a:t>Module 1: Planning</a:t>
            </a:r>
          </a:p>
          <a:p>
            <a:r>
              <a:rPr lang="en-US" dirty="0"/>
              <a:t>Module 2: Immediate Incident Response</a:t>
            </a:r>
          </a:p>
          <a:p>
            <a:r>
              <a:rPr lang="en-US" dirty="0"/>
              <a:t>Module 3: Post-Incident Response</a:t>
            </a:r>
          </a:p>
          <a:p>
            <a:r>
              <a:rPr lang="en-US" dirty="0"/>
              <a:t>Hotwash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150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TTX Overview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874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Tabletop Exercise?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800" dirty="0">
                <a:cs typeface="Arial" panose="020B0604020202020204" pitchFamily="34" charset="0"/>
              </a:rPr>
              <a:t>"A </a:t>
            </a:r>
            <a:r>
              <a:rPr lang="en-US" sz="1800" b="1" dirty="0">
                <a:cs typeface="Arial" panose="020B0604020202020204" pitchFamily="34" charset="0"/>
              </a:rPr>
              <a:t>tabletop exercise (TTX) </a:t>
            </a:r>
            <a:r>
              <a:rPr lang="en-US" sz="1800" dirty="0">
                <a:cs typeface="Arial" panose="020B0604020202020204" pitchFamily="34" charset="0"/>
              </a:rPr>
              <a:t>is a facilitated discussion of a scripted scenario in an informal, stress-free environment that is based on current applicable policies, plans, and procedures. The TTX design process facilitates conceptual understanding, identifies strengths and weaknesses, and/or achieves changes in policies and procedures."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cs typeface="Arial" panose="020B0604020202020204" pitchFamily="34" charset="0"/>
              </a:rPr>
              <a:t>— Cybersecurity and Infrastructure Security Agency, Exercise Planner Handbook, 2020</a:t>
            </a:r>
          </a:p>
          <a:p>
            <a:pPr marL="9144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648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and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" indent="0">
              <a:buNone/>
            </a:pPr>
            <a:r>
              <a:rPr lang="en-US" sz="1800" b="1" dirty="0"/>
              <a:t>Exercise Design</a:t>
            </a:r>
          </a:p>
          <a:p>
            <a:pPr marL="9144" indent="0">
              <a:buNone/>
            </a:pPr>
            <a:r>
              <a:rPr lang="en-US" sz="1800" dirty="0">
                <a:cs typeface="Arial" panose="020B0604020202020204" pitchFamily="34" charset="0"/>
              </a:rPr>
              <a:t>The exercise was designed around historical events and is intended for civilian organizations involved in response efforts to an active shooter (or similar) incident on a military installation.</a:t>
            </a:r>
          </a:p>
          <a:p>
            <a:pPr marL="9144" indent="0">
              <a:buNone/>
            </a:pPr>
            <a:r>
              <a:rPr lang="en-US" sz="1800" b="1" dirty="0">
                <a:cs typeface="Arial" panose="020B0604020202020204" pitchFamily="34" charset="0"/>
              </a:rPr>
              <a:t>Purpose</a:t>
            </a:r>
          </a:p>
          <a:p>
            <a:pPr marL="9144" indent="0">
              <a:buNone/>
            </a:pPr>
            <a:r>
              <a:rPr lang="en-US" sz="1800" dirty="0">
                <a:cs typeface="Arial" panose="020B0604020202020204" pitchFamily="34" charset="0"/>
              </a:rPr>
              <a:t>The purpose of this exercise is to assess preparedness for an active shooter (or similar) incident on </a:t>
            </a:r>
            <a:r>
              <a:rPr lang="en-US" sz="1800" dirty="0">
                <a:solidFill>
                  <a:srgbClr val="FF0000"/>
                </a:solidFill>
                <a:cs typeface="Arial" panose="020B0604020202020204" pitchFamily="34" charset="0"/>
              </a:rPr>
              <a:t>[insert name of military installation]</a:t>
            </a:r>
            <a:r>
              <a:rPr lang="en-US" sz="1800" dirty="0">
                <a:cs typeface="Arial" panose="020B0604020202020204" pitchFamily="34" charset="0"/>
              </a:rPr>
              <a:t>. Through guided questions, exercise participants will be prompted to discuss roles and responsibilities, communication and coordination between military and civilian organizations, and tactical operations.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319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the TTX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that:</a:t>
            </a:r>
          </a:p>
          <a:p>
            <a:pPr marL="355600" indent="331788"/>
            <a:r>
              <a:rPr lang="en-US"/>
              <a:t>This </a:t>
            </a:r>
            <a:r>
              <a:rPr lang="en-US" dirty="0"/>
              <a:t>is a </a:t>
            </a:r>
            <a:r>
              <a:rPr lang="en-US"/>
              <a:t>no-fault environment.</a:t>
            </a:r>
            <a:endParaRPr lang="en-US" dirty="0"/>
          </a:p>
          <a:p>
            <a:pPr marL="687388" indent="-346075"/>
            <a:r>
              <a:rPr lang="en-US"/>
              <a:t>There </a:t>
            </a:r>
            <a:r>
              <a:rPr lang="en-US" dirty="0"/>
              <a:t>are no </a:t>
            </a:r>
            <a:r>
              <a:rPr lang="en-US"/>
              <a:t>wrong answers.</a:t>
            </a:r>
            <a:endParaRPr lang="en-US" dirty="0"/>
          </a:p>
          <a:p>
            <a:pPr marL="687388" indent="-346075"/>
            <a:r>
              <a:rPr lang="en-US" dirty="0"/>
              <a:t>This is a discussion, not </a:t>
            </a:r>
            <a:r>
              <a:rPr lang="en-US"/>
              <a:t>an evaluation.</a:t>
            </a:r>
            <a:endParaRPr lang="en-US" dirty="0"/>
          </a:p>
          <a:p>
            <a:r>
              <a:rPr lang="en-US" dirty="0"/>
              <a:t>Respect the views </a:t>
            </a:r>
            <a:r>
              <a:rPr lang="en-US"/>
              <a:t>of others.</a:t>
            </a:r>
            <a:endParaRPr lang="en-US" dirty="0"/>
          </a:p>
          <a:p>
            <a:r>
              <a:rPr lang="en-US" dirty="0"/>
              <a:t>Reply to the scenario as you would in real life in your </a:t>
            </a:r>
            <a:r>
              <a:rPr lang="en-US"/>
              <a:t>current position.</a:t>
            </a:r>
            <a:endParaRPr lang="en-US" dirty="0"/>
          </a:p>
          <a:p>
            <a:r>
              <a:rPr lang="en-US" dirty="0"/>
              <a:t>Do not fight </a:t>
            </a:r>
            <a:r>
              <a:rPr lang="en-US"/>
              <a:t>the scenario.</a:t>
            </a:r>
            <a:endParaRPr lang="en-US" dirty="0"/>
          </a:p>
          <a:p>
            <a:r>
              <a:rPr lang="en-US" dirty="0"/>
              <a:t>Assume your jurisdiction has only the assets and capabilities it </a:t>
            </a:r>
            <a:r>
              <a:rPr lang="en-US"/>
              <a:t>has today.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81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98958"/>
            <a:ext cx="7886700" cy="3313651"/>
          </a:xfrm>
        </p:spPr>
        <p:txBody>
          <a:bodyPr>
            <a:noAutofit/>
          </a:bodyPr>
          <a:lstStyle/>
          <a:p>
            <a:pPr marL="0" indent="0">
              <a:spcBef>
                <a:spcPts val="375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FF0000"/>
                </a:solidFill>
              </a:rPr>
              <a:t>If your exercise is not classified as FOUO, update the instructions on this slide as well as the slide footer. Instructions for updating the footer can be found </a:t>
            </a:r>
            <a:r>
              <a:rPr lang="en-US" sz="1600" dirty="0">
                <a:solidFill>
                  <a:srgbClr val="FF0000"/>
                </a:solidFill>
                <a:hlinkClick r:id="rId2"/>
              </a:rPr>
              <a:t>here</a:t>
            </a:r>
            <a:r>
              <a:rPr lang="en-US" sz="1600" dirty="0">
                <a:solidFill>
                  <a:srgbClr val="FF0000"/>
                </a:solidFill>
              </a:rPr>
              <a:t>. </a:t>
            </a:r>
          </a:p>
          <a:p>
            <a:pPr marL="0" indent="0">
              <a:spcBef>
                <a:spcPts val="375"/>
              </a:spcBef>
              <a:spcAft>
                <a:spcPts val="600"/>
              </a:spcAft>
              <a:buNone/>
            </a:pPr>
            <a:r>
              <a:rPr lang="en-US" sz="1600" dirty="0"/>
              <a:t>The overall classification of </a:t>
            </a:r>
            <a:r>
              <a:rPr lang="en-US" sz="1600"/>
              <a:t>this seminar </a:t>
            </a:r>
            <a:r>
              <a:rPr lang="en-US" sz="1600" dirty="0"/>
              <a:t>is For Official Use Only (FOUO). The information presented is not classified as national security information; therefore, it is not covered </a:t>
            </a:r>
            <a:r>
              <a:rPr lang="en-US" sz="1600"/>
              <a:t>under </a:t>
            </a:r>
            <a:r>
              <a:rPr lang="en-US" sz="1600" i="1"/>
              <a:t>Classified </a:t>
            </a:r>
            <a:r>
              <a:rPr lang="en-US" sz="1600" i="1" dirty="0"/>
              <a:t>National Security Information Directive No. 1</a:t>
            </a:r>
            <a:r>
              <a:rPr lang="en-US" sz="1600" dirty="0"/>
              <a:t>. Instead, it is covered by the legislation at-large of the Freedom of Information Act and the exceptions therein, as well as by additional departmental guidance. </a:t>
            </a:r>
          </a:p>
          <a:p>
            <a:pPr marL="0" indent="0">
              <a:spcBef>
                <a:spcPts val="375"/>
              </a:spcBef>
              <a:spcAft>
                <a:spcPts val="600"/>
              </a:spcAft>
              <a:buNone/>
            </a:pPr>
            <a:r>
              <a:rPr lang="en-US" sz="1600" dirty="0"/>
              <a:t>Sensitive information should not be left in public view. If the level of access control within a facility is sufficient to preclude those without a need-to-know from accessing an individual's office or laboratory space, information may be left out in the open unattended. Otherwise, the information should be locked in an office or a locking storage device, or it should be under the personal control of an authorized individual.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0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0771"/>
            <a:ext cx="7886700" cy="352995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Provide a forum for agencies to communicate and collaborate on planning and response preparations for an active shooter incident on a military installation. 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Confirm the roles, responsibilities, lines of authority, and operations coordination of civilian law enforcement and military personnel during an active shooter incident on a military installation.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Confirm proper channels for information sharing among civilian law enforcement and military personnel during an active shooter incident on a military installation. 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Confirm the process for coordinating public information and family reunification following an active shooter incident on a military installation. 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Identify any gaps in planning, policy, or response coordination that would hinder response efforts.</a:t>
            </a:r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54FD-3E08-4BFA-8032-AC72A84C643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03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73B3A650098B439859F193BFE4BC7D" ma:contentTypeVersion="0" ma:contentTypeDescription="Create a new document." ma:contentTypeScope="" ma:versionID="882a6887ee3231d1e8ef4ad5dfd5b654">
  <xsd:schema xmlns:xsd="http://www.w3.org/2001/XMLSchema" xmlns:xs="http://www.w3.org/2001/XMLSchema" xmlns:p="http://schemas.microsoft.com/office/2006/metadata/properties" xmlns:ns2="ee37327d-9525-4e5a-8bc0-ee8965a53cd2" targetNamespace="http://schemas.microsoft.com/office/2006/metadata/properties" ma:root="true" ma:fieldsID="56c8f92eb00438b9677d61864f85d239" ns2:_="">
    <xsd:import namespace="ee37327d-9525-4e5a-8bc0-ee8965a53cd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37327d-9525-4e5a-8bc0-ee8965a53c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e37327d-9525-4e5a-8bc0-ee8965a53cd2">HKANCCA7DSPC-1268002973-33</_dlc_DocId>
    <_dlc_DocIdUrl xmlns="ee37327d-9525-4e5a-8bc0-ee8965a53cd2">
      <Url>http://extranet.cna.org/sites/SAS/CNA-NSA Project/_layouts/DocIdRedir.aspx?ID=HKANCCA7DSPC-1268002973-33</Url>
      <Description>HKANCCA7DSPC-1268002973-33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E40773-8C0C-4E24-B116-E48A7F9923C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7D8EA6-E615-419A-88E8-564A964A49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37327d-9525-4e5a-8bc0-ee8965a53c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FAAC4C-B933-49F3-82B3-CDFB6CF54261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ee37327d-9525-4e5a-8bc0-ee8965a53cd2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1BDE27B5-9A0A-40E0-93B5-9DB7FA1583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3696</TotalTime>
  <Words>1975</Words>
  <Application>Microsoft Office PowerPoint</Application>
  <PresentationFormat>On-screen Show (16:9)</PresentationFormat>
  <Paragraphs>194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Courier New</vt:lpstr>
      <vt:lpstr>Franklin Gothic Book</vt:lpstr>
      <vt:lpstr>Wingdings</vt:lpstr>
      <vt:lpstr>Office Theme</vt:lpstr>
      <vt:lpstr>1_Office Theme</vt:lpstr>
      <vt:lpstr>[Insert Name of Military Installation]  Active Shooter Response  Tabletop Exercise</vt:lpstr>
      <vt:lpstr>Opening Remarks</vt:lpstr>
      <vt:lpstr>Agenda</vt:lpstr>
      <vt:lpstr>TTX Overview</vt:lpstr>
      <vt:lpstr>What is a Tabletop Exercise? </vt:lpstr>
      <vt:lpstr>Design and Purpose</vt:lpstr>
      <vt:lpstr>Rules of the TTX</vt:lpstr>
      <vt:lpstr>Information Security Reminder</vt:lpstr>
      <vt:lpstr>Exercise Objectives</vt:lpstr>
      <vt:lpstr>Scenario Overview</vt:lpstr>
      <vt:lpstr>Module 1: Planning</vt:lpstr>
      <vt:lpstr>Scenario </vt:lpstr>
      <vt:lpstr>Module 1 Discussion Questions</vt:lpstr>
      <vt:lpstr>Module 1 Discussion Questions (Cont.)</vt:lpstr>
      <vt:lpstr>Module 2: Immediate Incident Response</vt:lpstr>
      <vt:lpstr>Scenario Update </vt:lpstr>
      <vt:lpstr>Module 2 Discussion Questions</vt:lpstr>
      <vt:lpstr>Module 2 Discussion Questions (Cont.)</vt:lpstr>
      <vt:lpstr>Module 2 Discussion Questions (Cont.)</vt:lpstr>
      <vt:lpstr>Module 2 Discussion Questions (Cont.)</vt:lpstr>
      <vt:lpstr>Module 2 Discussion Questions (Cont.)</vt:lpstr>
      <vt:lpstr>Module 2 Discussion Questions (Cont.)</vt:lpstr>
      <vt:lpstr>Module 3: Post-Incident Response</vt:lpstr>
      <vt:lpstr>Scenario Update</vt:lpstr>
      <vt:lpstr>Module 3 Discussion Questions</vt:lpstr>
      <vt:lpstr>Hotwash</vt:lpstr>
      <vt:lpstr>Summary Report</vt:lpstr>
    </vt:vector>
  </TitlesOfParts>
  <Company>CNA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Civilian Response to Incidents on Military Installations Tabletop Exercise (TTX)</dc:title>
  <dc:creator>Gregory, Shadelle</dc:creator>
  <cp:lastModifiedBy>Mercer, Sue</cp:lastModifiedBy>
  <cp:revision>156</cp:revision>
  <dcterms:created xsi:type="dcterms:W3CDTF">2020-05-15T17:03:13Z</dcterms:created>
  <dcterms:modified xsi:type="dcterms:W3CDTF">2022-02-13T16:15:40Z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4c28b7a8-fc29-496e-8d8f-26ca17e9e16c</vt:lpwstr>
  </property>
  <property fmtid="{D5CDD505-2E9C-101B-9397-08002B2CF9AE}" pid="3" name="ContentTypeId">
    <vt:lpwstr>0x010100B073B3A650098B439859F193BFE4BC7D</vt:lpwstr>
  </property>
</Properties>
</file>